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5"/>
  </p:notesMasterIdLst>
  <p:handoutMasterIdLst>
    <p:handoutMasterId r:id="rId26"/>
  </p:handoutMasterIdLst>
  <p:sldIdLst>
    <p:sldId id="256" r:id="rId3"/>
    <p:sldId id="257" r:id="rId4"/>
    <p:sldId id="258" r:id="rId5"/>
    <p:sldId id="290" r:id="rId6"/>
    <p:sldId id="259" r:id="rId7"/>
    <p:sldId id="303" r:id="rId8"/>
    <p:sldId id="304" r:id="rId9"/>
    <p:sldId id="291" r:id="rId10"/>
    <p:sldId id="292" r:id="rId11"/>
    <p:sldId id="293" r:id="rId12"/>
    <p:sldId id="295" r:id="rId13"/>
    <p:sldId id="273" r:id="rId14"/>
    <p:sldId id="284" r:id="rId15"/>
    <p:sldId id="285" r:id="rId16"/>
    <p:sldId id="296" r:id="rId17"/>
    <p:sldId id="297" r:id="rId18"/>
    <p:sldId id="298" r:id="rId19"/>
    <p:sldId id="302" r:id="rId20"/>
    <p:sldId id="299" r:id="rId21"/>
    <p:sldId id="300" r:id="rId22"/>
    <p:sldId id="301" r:id="rId23"/>
    <p:sldId id="305" r:id="rId24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5" autoAdjust="0"/>
    <p:restoredTop sz="94651" autoAdjust="0"/>
  </p:normalViewPr>
  <p:slideViewPr>
    <p:cSldViewPr>
      <p:cViewPr varScale="1">
        <p:scale>
          <a:sx n="88" d="100"/>
          <a:sy n="88" d="100"/>
        </p:scale>
        <p:origin x="-144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616EA-7DD0-4941-A75A-3667382BAFA7}" type="datetimeFigureOut">
              <a:rPr lang="en-AU" smtClean="0"/>
              <a:t>22/06/2014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9D33E-A3FB-4934-A650-17B0E40F5D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0965698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hdphoto2.wdp>
</file>

<file path=ppt/media/image1.png>
</file>

<file path=ppt/media/image10.jpeg>
</file>

<file path=ppt/media/image2.jpeg>
</file>

<file path=ppt/media/image3.jpg>
</file>

<file path=ppt/media/image4.jpeg>
</file>

<file path=ppt/media/image5.jpe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278A0-4A02-4D4B-A8AB-1E1752F8063F}" type="datetimeFigureOut">
              <a:rPr lang="en-AU" smtClean="0"/>
              <a:t>22/06/2014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E5B237-D46E-4369-8BD7-541EBC30F64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5680668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BE5B237-D46E-4369-8BD7-541EBC30F64D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5139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6998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1462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smtClean="0"/>
              <a:t>This work is licensed under a Creative Commons Attribution 4.0 International License.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82179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 smtClean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txBody>
          <a:bodyPr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454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38684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smtClean="0"/>
              <a:t>This work is licensed under a Creative Commons Attribution 4.0 International License.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5672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txBody>
          <a:bodyPr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80728"/>
            <a:ext cx="4038600" cy="5145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80728"/>
            <a:ext cx="4038600" cy="5145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3582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9804" y="980728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28800"/>
            <a:ext cx="4040188" cy="44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008" y="980728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28800"/>
            <a:ext cx="4041775" cy="44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8615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7776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4519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7370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1298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1680" y="6356350"/>
            <a:ext cx="43281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6347717"/>
            <a:ext cx="1117460" cy="39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557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0EAB0777-4C60-462E-A92C-CDAFD498799C}" type="datetimeFigureOut">
              <a:rPr lang="en-US" smtClean="0"/>
              <a:t>6/22/2014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onlinedisassembler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Reverse Engineering Embedded Hardware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Rolfe </a:t>
            </a:r>
            <a:r>
              <a:rPr lang="en-US" dirty="0" err="1" smtClean="0"/>
              <a:t>Bozier</a:t>
            </a:r>
            <a:endParaRPr lang="en-US" dirty="0" smtClean="0"/>
          </a:p>
          <a:p>
            <a:r>
              <a:rPr lang="en-US" dirty="0" smtClean="0"/>
              <a:t>25</a:t>
            </a:r>
            <a:r>
              <a:rPr lang="en-US" dirty="0" smtClean="0"/>
              <a:t>-Jun-2014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135973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MG5560 main board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33" t="5124" r="17619" b="10486"/>
          <a:stretch/>
        </p:blipFill>
        <p:spPr>
          <a:xfrm>
            <a:off x="1358184" y="836712"/>
            <a:ext cx="6396050" cy="5400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4272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MG5560 main board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So… we have:</a:t>
            </a:r>
          </a:p>
          <a:p>
            <a:pPr lvl="1"/>
            <a:r>
              <a:rPr lang="en-US" dirty="0" smtClean="0"/>
              <a:t>128 MB SDRAM (working memory)</a:t>
            </a:r>
          </a:p>
          <a:p>
            <a:pPr lvl="1"/>
            <a:r>
              <a:rPr lang="en-US" dirty="0" smtClean="0"/>
              <a:t>16 MB Serial Flash (firmware)</a:t>
            </a:r>
          </a:p>
          <a:p>
            <a:pPr lvl="1"/>
            <a:r>
              <a:rPr lang="en-US" dirty="0" smtClean="0"/>
              <a:t>4 MB Serial Flash (more firmware?)</a:t>
            </a:r>
          </a:p>
          <a:p>
            <a:pPr lvl="1"/>
            <a:r>
              <a:rPr lang="en-US" dirty="0" smtClean="0"/>
              <a:t>8 KB Serial EEPROM (settings)</a:t>
            </a:r>
          </a:p>
          <a:p>
            <a:pPr lvl="1"/>
            <a:r>
              <a:rPr lang="en-US" dirty="0" smtClean="0"/>
              <a:t>Custom ASIC (???)</a:t>
            </a:r>
          </a:p>
          <a:p>
            <a:pPr lvl="1"/>
            <a:r>
              <a:rPr lang="en-US" dirty="0" smtClean="0"/>
              <a:t>Probably the motor controller</a:t>
            </a:r>
          </a:p>
          <a:p>
            <a:pPr lvl="1"/>
            <a:r>
              <a:rPr lang="en-US" dirty="0" smtClean="0"/>
              <a:t>Several other unidentified ICs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049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Methods of attack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AU" dirty="0" smtClean="0"/>
              <a:t>There are several different ways we could choose to attack the device:</a:t>
            </a:r>
          </a:p>
          <a:p>
            <a:pPr lvl="1"/>
            <a:r>
              <a:rPr lang="en-US" dirty="0" smtClean="0"/>
              <a:t>Download someone else’s tools (</a:t>
            </a:r>
            <a:r>
              <a:rPr lang="en-US" i="1" dirty="0" err="1" smtClean="0"/>
              <a:t>boooring</a:t>
            </a:r>
            <a:r>
              <a:rPr lang="en-US" i="1" dirty="0" smtClean="0"/>
              <a:t>!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Try a </a:t>
            </a:r>
            <a:r>
              <a:rPr lang="en-US" dirty="0" err="1" smtClean="0"/>
              <a:t>customised</a:t>
            </a:r>
            <a:r>
              <a:rPr lang="en-US" dirty="0" smtClean="0"/>
              <a:t> firmware load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an be hard in the face of encrypted, signed data</a:t>
            </a:r>
          </a:p>
          <a:p>
            <a:pPr lvl="2"/>
            <a:r>
              <a:rPr lang="en-US" dirty="0" smtClean="0"/>
              <a:t>the MG5560 gets its firmware directly over the internet</a:t>
            </a:r>
          </a:p>
          <a:p>
            <a:pPr lvl="1"/>
            <a:r>
              <a:rPr lang="en-US" dirty="0" smtClean="0"/>
              <a:t>Extract data from the device</a:t>
            </a:r>
          </a:p>
          <a:p>
            <a:pPr lvl="2"/>
            <a:r>
              <a:rPr lang="en-US" dirty="0" smtClean="0"/>
              <a:t>monitor the address/data lines</a:t>
            </a:r>
          </a:p>
          <a:p>
            <a:pPr lvl="2"/>
            <a:r>
              <a:rPr lang="en-US" dirty="0" smtClean="0"/>
              <a:t>dump any ROM or Flash chips</a:t>
            </a:r>
          </a:p>
          <a:p>
            <a:pPr lvl="1"/>
            <a:r>
              <a:rPr lang="en-US" dirty="0" smtClean="0"/>
              <a:t>Look for a JTAG or serial port on the board</a:t>
            </a:r>
          </a:p>
          <a:p>
            <a:pPr lvl="1"/>
            <a:r>
              <a:rPr lang="en-US" dirty="0" smtClean="0"/>
              <a:t>Look for network application weaknesses</a:t>
            </a:r>
          </a:p>
          <a:p>
            <a:pPr lvl="1"/>
            <a:r>
              <a:rPr lang="en-US" dirty="0" smtClean="0"/>
              <a:t>Look for suspicious network ports</a:t>
            </a:r>
          </a:p>
          <a:p>
            <a:r>
              <a:rPr lang="en-US" dirty="0" smtClean="0"/>
              <a:t>Companies developing embedded consumer hardware have a responsibility to make them secure</a:t>
            </a:r>
          </a:p>
          <a:p>
            <a:pPr lvl="1"/>
            <a:r>
              <a:rPr lang="en-US" dirty="0" smtClean="0"/>
              <a:t>… but they usually don’t do a very good job</a:t>
            </a:r>
          </a:p>
          <a:p>
            <a:pPr lvl="1"/>
            <a:r>
              <a:rPr lang="en-US" dirty="0" smtClean="0"/>
              <a:t>It’s the usual cost/benefit tradeoff (gamble)</a:t>
            </a:r>
            <a:endParaRPr lang="en-AU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6193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Looking for JTAG / Serial ports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151216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Generally this is pretty easy – manufacturers often need some form of access to the board for verification</a:t>
            </a:r>
          </a:p>
          <a:p>
            <a:r>
              <a:rPr lang="en-US" dirty="0" smtClean="0"/>
              <a:t>Let’s look at our board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929" t="52681" r="16547" b="6749"/>
          <a:stretch/>
        </p:blipFill>
        <p:spPr>
          <a:xfrm>
            <a:off x="1691680" y="2348880"/>
            <a:ext cx="2016224" cy="37514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6" t="46068" r="69524" b="33915"/>
          <a:stretch/>
        </p:blipFill>
        <p:spPr>
          <a:xfrm>
            <a:off x="4644008" y="2492896"/>
            <a:ext cx="2403830" cy="19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Unpopulated headers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J401/J402 are unpopulated 4-pin headers (Ground + 3.3V + 2 data lines)</a:t>
            </a:r>
          </a:p>
          <a:p>
            <a:pPr lvl="1"/>
            <a:r>
              <a:rPr lang="en-US" dirty="0" smtClean="0"/>
              <a:t>These could possibly be serial connections</a:t>
            </a:r>
          </a:p>
          <a:p>
            <a:r>
              <a:rPr lang="en-US" dirty="0" smtClean="0"/>
              <a:t>There is another unlabeled missing connector, but it is missing associated components so it may be for a different product</a:t>
            </a:r>
          </a:p>
          <a:p>
            <a:r>
              <a:rPr lang="en-US" dirty="0" smtClean="0"/>
              <a:t>There are other test points around, maybe some combination of these provide a JTAG connection, but it would be a fair amount of work to be sure</a:t>
            </a:r>
          </a:p>
          <a:p>
            <a:r>
              <a:rPr lang="en-US" dirty="0"/>
              <a:t>Connecting an oscilloscope up to the data lines and restarting the printer a couple of times revealed signals on one line</a:t>
            </a:r>
          </a:p>
          <a:p>
            <a:pPr lvl="1"/>
            <a:r>
              <a:rPr lang="en-US" dirty="0"/>
              <a:t>Looks like 19.2K </a:t>
            </a:r>
            <a:r>
              <a:rPr lang="en-US" dirty="0" smtClean="0"/>
              <a:t>8-bit </a:t>
            </a:r>
            <a:r>
              <a:rPr lang="en-US" dirty="0"/>
              <a:t>serial </a:t>
            </a:r>
            <a:r>
              <a:rPr lang="en-US" dirty="0" smtClean="0"/>
              <a:t>traffic</a:t>
            </a:r>
          </a:p>
          <a:p>
            <a:pPr lvl="1"/>
            <a:r>
              <a:rPr lang="en-US" dirty="0" smtClean="0"/>
              <a:t>The protocol is a bit non-standard though</a:t>
            </a:r>
            <a:endParaRPr lang="en-US" dirty="0"/>
          </a:p>
          <a:p>
            <a:pPr lvl="1"/>
            <a:r>
              <a:rPr lang="en-US" dirty="0"/>
              <a:t>Connect via a USB/Serial bridge to my desktop, start up a terminal program and after much mucking around I get command </a:t>
            </a:r>
            <a:r>
              <a:rPr lang="en-US" dirty="0" smtClean="0"/>
              <a:t>prompt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6479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J401 serial port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4869160"/>
            <a:ext cx="8184774" cy="1368152"/>
          </a:xfrm>
        </p:spPr>
        <p:txBody>
          <a:bodyPr>
            <a:normAutofit fontScale="62500" lnSpcReduction="20000"/>
          </a:bodyPr>
          <a:lstStyle/>
          <a:p>
            <a:r>
              <a:rPr lang="en-US" dirty="0" err="1" smtClean="0"/>
              <a:t>DryOS</a:t>
            </a:r>
            <a:r>
              <a:rPr lang="en-US" dirty="0" smtClean="0"/>
              <a:t> is a Canon proprietary embedded OS (no information available)</a:t>
            </a:r>
          </a:p>
          <a:p>
            <a:r>
              <a:rPr lang="en-US" dirty="0" smtClean="0"/>
              <a:t>based on </a:t>
            </a:r>
            <a:r>
              <a:rPr lang="el-GR" dirty="0" smtClean="0"/>
              <a:t>μ</a:t>
            </a:r>
            <a:r>
              <a:rPr lang="en-US" dirty="0" smtClean="0"/>
              <a:t>ITRON (some information can be found on the net)</a:t>
            </a:r>
          </a:p>
          <a:p>
            <a:r>
              <a:rPr lang="en-US" dirty="0" err="1" smtClean="0"/>
              <a:t>DryOS</a:t>
            </a:r>
            <a:r>
              <a:rPr lang="en-US" dirty="0" smtClean="0"/>
              <a:t> is also used in newer Canon DSLRs</a:t>
            </a:r>
          </a:p>
          <a:p>
            <a:pPr lvl="1"/>
            <a:r>
              <a:rPr lang="en-US" dirty="0" smtClean="0"/>
              <a:t>so check out the CHDK &amp; Magic Lantern webpages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502026" y="836712"/>
            <a:ext cx="8030414" cy="39703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AU" sz="1400" dirty="0"/>
              <a:t>DRYOS version 2.3, release #0049+SMP</a:t>
            </a:r>
          </a:p>
          <a:p>
            <a:r>
              <a:rPr lang="en-AU" sz="1400" dirty="0"/>
              <a:t>Copyright (C) 1997-2011 by CANON Inc.</a:t>
            </a:r>
          </a:p>
          <a:p>
            <a:r>
              <a:rPr lang="en-AU" sz="1400" dirty="0"/>
              <a:t>subsystem version : build_13f_130617_01</a:t>
            </a:r>
          </a:p>
          <a:p>
            <a:r>
              <a:rPr lang="en-AU" sz="1400" dirty="0" err="1"/>
              <a:t>wlan</a:t>
            </a:r>
            <a:r>
              <a:rPr lang="en-AU" sz="1400" dirty="0"/>
              <a:t> available</a:t>
            </a:r>
          </a:p>
          <a:p>
            <a:r>
              <a:rPr lang="en-AU" sz="1400" dirty="0"/>
              <a:t>Dry&gt; </a:t>
            </a:r>
            <a:r>
              <a:rPr lang="en-AU" sz="1400" b="1" dirty="0"/>
              <a:t>help</a:t>
            </a:r>
          </a:p>
          <a:p>
            <a:r>
              <a:rPr lang="en-AU" sz="1400" dirty="0"/>
              <a:t>[OTG]</a:t>
            </a:r>
          </a:p>
          <a:p>
            <a:r>
              <a:rPr lang="en-AU" sz="1400" dirty="0"/>
              <a:t> </a:t>
            </a:r>
            <a:r>
              <a:rPr lang="en-AU" sz="1400" dirty="0" err="1"/>
              <a:t>otg</a:t>
            </a:r>
            <a:r>
              <a:rPr lang="en-AU" sz="1400" dirty="0"/>
              <a:t>  </a:t>
            </a:r>
            <a:r>
              <a:rPr lang="en-AU" sz="1400" dirty="0" err="1"/>
              <a:t>otg_init</a:t>
            </a:r>
            <a:r>
              <a:rPr lang="en-AU" sz="1400" dirty="0"/>
              <a:t>  </a:t>
            </a:r>
            <a:r>
              <a:rPr lang="en-AU" sz="1400" dirty="0" err="1"/>
              <a:t>otg_cleanup</a:t>
            </a:r>
            <a:endParaRPr lang="en-AU" sz="1400" dirty="0"/>
          </a:p>
          <a:p>
            <a:r>
              <a:rPr lang="en-AU" sz="1400" dirty="0"/>
              <a:t>[Debug]</a:t>
            </a:r>
          </a:p>
          <a:p>
            <a:r>
              <a:rPr lang="en-AU" sz="1400" dirty="0"/>
              <a:t> task  </a:t>
            </a:r>
            <a:r>
              <a:rPr lang="en-AU" sz="1400" dirty="0" err="1"/>
              <a:t>sem</a:t>
            </a:r>
            <a:r>
              <a:rPr lang="en-AU" sz="1400" dirty="0"/>
              <a:t>  event  </a:t>
            </a:r>
            <a:r>
              <a:rPr lang="en-AU" sz="1400" dirty="0" err="1"/>
              <a:t>mutex</a:t>
            </a:r>
            <a:r>
              <a:rPr lang="en-AU" sz="1400" dirty="0"/>
              <a:t>  </a:t>
            </a:r>
            <a:r>
              <a:rPr lang="en-AU" sz="1400" dirty="0" err="1"/>
              <a:t>cond</a:t>
            </a:r>
            <a:r>
              <a:rPr lang="en-AU" sz="1400" dirty="0"/>
              <a:t>  </a:t>
            </a:r>
            <a:r>
              <a:rPr lang="en-AU" sz="1400" dirty="0" err="1"/>
              <a:t>mq</a:t>
            </a:r>
            <a:r>
              <a:rPr lang="en-AU" sz="1400" dirty="0"/>
              <a:t>  timer  </a:t>
            </a:r>
            <a:r>
              <a:rPr lang="en-AU" sz="1400" dirty="0" err="1"/>
              <a:t>itsk</a:t>
            </a:r>
            <a:r>
              <a:rPr lang="en-AU" sz="1400" dirty="0"/>
              <a:t>  </a:t>
            </a:r>
            <a:r>
              <a:rPr lang="en-AU" sz="1400" dirty="0" err="1"/>
              <a:t>isem</a:t>
            </a:r>
            <a:r>
              <a:rPr lang="en-AU" sz="1400" dirty="0"/>
              <a:t>  </a:t>
            </a:r>
            <a:r>
              <a:rPr lang="en-AU" sz="1400" dirty="0" err="1"/>
              <a:t>iflg</a:t>
            </a:r>
            <a:r>
              <a:rPr lang="en-AU" sz="1400" dirty="0"/>
              <a:t>  </a:t>
            </a:r>
            <a:r>
              <a:rPr lang="en-AU" sz="1400" dirty="0" err="1"/>
              <a:t>idtq</a:t>
            </a:r>
            <a:r>
              <a:rPr lang="en-AU" sz="1400" dirty="0"/>
              <a:t>  </a:t>
            </a:r>
            <a:r>
              <a:rPr lang="en-AU" sz="1400" dirty="0" err="1"/>
              <a:t>imbx</a:t>
            </a:r>
            <a:r>
              <a:rPr lang="en-AU" sz="1400" dirty="0"/>
              <a:t>  </a:t>
            </a:r>
            <a:r>
              <a:rPr lang="en-AU" sz="1400" dirty="0" smtClean="0"/>
              <a:t>impf </a:t>
            </a:r>
            <a:r>
              <a:rPr lang="en-AU" sz="1400" dirty="0" err="1"/>
              <a:t>impl</a:t>
            </a:r>
            <a:r>
              <a:rPr lang="en-AU" sz="1400" dirty="0"/>
              <a:t>  </a:t>
            </a:r>
            <a:r>
              <a:rPr lang="en-AU" sz="1400" dirty="0" err="1"/>
              <a:t>icyc</a:t>
            </a:r>
            <a:r>
              <a:rPr lang="en-AU" sz="1400" dirty="0"/>
              <a:t>  </a:t>
            </a:r>
            <a:r>
              <a:rPr lang="en-AU" sz="1400" dirty="0" err="1"/>
              <a:t>mkobjsize</a:t>
            </a:r>
            <a:r>
              <a:rPr lang="en-AU" sz="1400" dirty="0"/>
              <a:t>  </a:t>
            </a:r>
            <a:r>
              <a:rPr lang="en-AU" sz="1400" dirty="0" err="1"/>
              <a:t>prio</a:t>
            </a:r>
            <a:r>
              <a:rPr lang="en-AU" sz="1400" dirty="0"/>
              <a:t>  release  resume  suspend  kill  delete  </a:t>
            </a:r>
            <a:r>
              <a:rPr lang="en-AU" sz="1400" dirty="0" err="1" smtClean="0"/>
              <a:t>mkcfg</a:t>
            </a:r>
            <a:r>
              <a:rPr lang="en-AU" sz="1400" dirty="0" smtClean="0"/>
              <a:t> </a:t>
            </a:r>
            <a:r>
              <a:rPr lang="en-AU" sz="1400" dirty="0" err="1"/>
              <a:t>objinfo</a:t>
            </a:r>
            <a:r>
              <a:rPr lang="en-AU" sz="1400" dirty="0"/>
              <a:t>  </a:t>
            </a:r>
            <a:r>
              <a:rPr lang="en-AU" sz="1400" dirty="0" err="1"/>
              <a:t>meminfo</a:t>
            </a:r>
            <a:r>
              <a:rPr lang="en-AU" sz="1400" dirty="0"/>
              <a:t>  </a:t>
            </a:r>
            <a:r>
              <a:rPr lang="en-AU" sz="1400" dirty="0" err="1"/>
              <a:t>xd</a:t>
            </a:r>
            <a:r>
              <a:rPr lang="en-AU" sz="1400" dirty="0"/>
              <a:t>  </a:t>
            </a:r>
            <a:r>
              <a:rPr lang="en-AU" sz="1400" dirty="0" err="1"/>
              <a:t>xm</a:t>
            </a:r>
            <a:r>
              <a:rPr lang="en-AU" sz="1400" dirty="0"/>
              <a:t>  </a:t>
            </a:r>
            <a:r>
              <a:rPr lang="en-AU" sz="1400" dirty="0" err="1"/>
              <a:t>cmp</a:t>
            </a:r>
            <a:endParaRPr lang="en-AU" sz="1400" dirty="0"/>
          </a:p>
          <a:p>
            <a:r>
              <a:rPr lang="en-AU" sz="1400" dirty="0"/>
              <a:t>[Test]</a:t>
            </a:r>
          </a:p>
          <a:p>
            <a:r>
              <a:rPr lang="en-AU" sz="1400" dirty="0"/>
              <a:t> </a:t>
            </a:r>
            <a:r>
              <a:rPr lang="en-AU" sz="1400" dirty="0" err="1"/>
              <a:t>echod</a:t>
            </a:r>
            <a:r>
              <a:rPr lang="en-AU" sz="1400" dirty="0"/>
              <a:t>  </a:t>
            </a:r>
            <a:r>
              <a:rPr lang="en-AU" sz="1400" dirty="0" err="1"/>
              <a:t>gtime</a:t>
            </a:r>
            <a:r>
              <a:rPr lang="en-AU" sz="1400" dirty="0"/>
              <a:t>  </a:t>
            </a:r>
            <a:r>
              <a:rPr lang="en-AU" sz="1400" dirty="0" err="1"/>
              <a:t>loosesock</a:t>
            </a:r>
            <a:r>
              <a:rPr lang="en-AU" sz="1400" dirty="0"/>
              <a:t>  </a:t>
            </a:r>
            <a:r>
              <a:rPr lang="en-AU" sz="1400" dirty="0" err="1"/>
              <a:t>netecho</a:t>
            </a:r>
            <a:r>
              <a:rPr lang="en-AU" sz="1400" dirty="0"/>
              <a:t>  </a:t>
            </a:r>
            <a:r>
              <a:rPr lang="en-AU" sz="1400" dirty="0" err="1"/>
              <a:t>netrace</a:t>
            </a:r>
            <a:r>
              <a:rPr lang="en-AU" sz="1400" dirty="0"/>
              <a:t>  </a:t>
            </a:r>
            <a:r>
              <a:rPr lang="en-AU" sz="1400" dirty="0" err="1"/>
              <a:t>mctalk</a:t>
            </a:r>
            <a:r>
              <a:rPr lang="en-AU" sz="1400" dirty="0"/>
              <a:t>  </a:t>
            </a:r>
            <a:r>
              <a:rPr lang="en-AU" sz="1400" dirty="0" err="1"/>
              <a:t>mktest</a:t>
            </a:r>
            <a:r>
              <a:rPr lang="en-AU" sz="1400" dirty="0"/>
              <a:t>  </a:t>
            </a:r>
            <a:r>
              <a:rPr lang="en-AU" sz="1400" dirty="0" err="1"/>
              <a:t>iotest</a:t>
            </a:r>
            <a:r>
              <a:rPr lang="en-AU" sz="1400" dirty="0"/>
              <a:t>  </a:t>
            </a:r>
            <a:r>
              <a:rPr lang="en-AU" sz="1400" dirty="0" smtClean="0"/>
              <a:t>chkit4 </a:t>
            </a:r>
            <a:r>
              <a:rPr lang="en-AU" sz="1400" dirty="0"/>
              <a:t>time  </a:t>
            </a:r>
            <a:r>
              <a:rPr lang="en-AU" sz="1400" dirty="0" err="1"/>
              <a:t>arpsend</a:t>
            </a:r>
            <a:r>
              <a:rPr lang="en-AU" sz="1400" dirty="0"/>
              <a:t>  </a:t>
            </a:r>
            <a:r>
              <a:rPr lang="en-AU" sz="1400" dirty="0" err="1"/>
              <a:t>chkspi</a:t>
            </a:r>
            <a:r>
              <a:rPr lang="en-AU" sz="1400" dirty="0"/>
              <a:t>  </a:t>
            </a:r>
            <a:r>
              <a:rPr lang="en-AU" sz="1400" dirty="0" err="1"/>
              <a:t>pingall</a:t>
            </a:r>
            <a:r>
              <a:rPr lang="en-AU" sz="1400" dirty="0"/>
              <a:t>  </a:t>
            </a:r>
            <a:r>
              <a:rPr lang="en-AU" sz="1400" dirty="0" err="1"/>
              <a:t>setipsec</a:t>
            </a:r>
            <a:endParaRPr lang="en-AU" sz="1400" dirty="0"/>
          </a:p>
          <a:p>
            <a:r>
              <a:rPr lang="en-AU" sz="1400" dirty="0"/>
              <a:t>[Miscellaneous]</a:t>
            </a:r>
          </a:p>
          <a:p>
            <a:r>
              <a:rPr lang="en-AU" sz="1400" dirty="0"/>
              <a:t> date  </a:t>
            </a:r>
            <a:r>
              <a:rPr lang="en-AU" sz="1400" dirty="0" err="1"/>
              <a:t>dminfo</a:t>
            </a:r>
            <a:r>
              <a:rPr lang="en-AU" sz="1400" dirty="0"/>
              <a:t>  exit  shutdown  </a:t>
            </a:r>
            <a:r>
              <a:rPr lang="en-AU" sz="1400" dirty="0" err="1"/>
              <a:t>vers</a:t>
            </a:r>
            <a:endParaRPr lang="en-AU" sz="1400" dirty="0"/>
          </a:p>
          <a:p>
            <a:r>
              <a:rPr lang="en-AU" sz="1400" dirty="0"/>
              <a:t>[Network]</a:t>
            </a:r>
          </a:p>
          <a:p>
            <a:r>
              <a:rPr lang="en-AU" sz="1400" dirty="0"/>
              <a:t> </a:t>
            </a:r>
            <a:r>
              <a:rPr lang="en-AU" sz="1400" dirty="0" err="1"/>
              <a:t>arp</a:t>
            </a:r>
            <a:r>
              <a:rPr lang="en-AU" sz="1400" dirty="0"/>
              <a:t>  </a:t>
            </a:r>
            <a:r>
              <a:rPr lang="en-AU" sz="1400" dirty="0" err="1"/>
              <a:t>dnsutil</a:t>
            </a:r>
            <a:r>
              <a:rPr lang="en-AU" sz="1400" dirty="0"/>
              <a:t>  host  </a:t>
            </a:r>
            <a:r>
              <a:rPr lang="en-AU" sz="1400" dirty="0" err="1"/>
              <a:t>ifconfig</a:t>
            </a:r>
            <a:r>
              <a:rPr lang="en-AU" sz="1400" dirty="0"/>
              <a:t>  </a:t>
            </a:r>
            <a:r>
              <a:rPr lang="en-AU" sz="1400" dirty="0" err="1"/>
              <a:t>netstat</a:t>
            </a:r>
            <a:r>
              <a:rPr lang="en-AU" sz="1400" dirty="0"/>
              <a:t>  </a:t>
            </a:r>
            <a:r>
              <a:rPr lang="en-AU" sz="1400" dirty="0" err="1"/>
              <a:t>nsupdate</a:t>
            </a:r>
            <a:r>
              <a:rPr lang="en-AU" sz="1400" dirty="0"/>
              <a:t>  </a:t>
            </a:r>
            <a:r>
              <a:rPr lang="en-AU" sz="1400" dirty="0" err="1"/>
              <a:t>mbufs</a:t>
            </a:r>
            <a:r>
              <a:rPr lang="en-AU" sz="1400" dirty="0"/>
              <a:t>  ping  route  </a:t>
            </a:r>
            <a:r>
              <a:rPr lang="en-AU" sz="1400" dirty="0" err="1" smtClean="0"/>
              <a:t>sockhalt</a:t>
            </a:r>
            <a:r>
              <a:rPr lang="en-AU" sz="1400" dirty="0" smtClean="0"/>
              <a:t> </a:t>
            </a:r>
            <a:r>
              <a:rPr lang="en-AU" sz="1400" dirty="0" err="1"/>
              <a:t>tcputil</a:t>
            </a:r>
            <a:r>
              <a:rPr lang="en-AU" sz="1400" dirty="0"/>
              <a:t>  </a:t>
            </a:r>
            <a:r>
              <a:rPr lang="en-AU" sz="1400" dirty="0" err="1"/>
              <a:t>pngl</a:t>
            </a:r>
            <a:r>
              <a:rPr lang="en-AU" sz="1400" dirty="0"/>
              <a:t>  </a:t>
            </a:r>
            <a:r>
              <a:rPr lang="en-AU" sz="1400" dirty="0" err="1" smtClean="0"/>
              <a:t>slaup</a:t>
            </a:r>
            <a:endParaRPr lang="en-AU" sz="1400" dirty="0" smtClean="0"/>
          </a:p>
          <a:p>
            <a:r>
              <a:rPr lang="en-US" sz="1400" dirty="0" smtClean="0"/>
              <a:t>[</a:t>
            </a:r>
            <a:r>
              <a:rPr lang="en-US" sz="1400" i="1" dirty="0" smtClean="0"/>
              <a:t>deleted</a:t>
            </a:r>
            <a:r>
              <a:rPr lang="en-US" sz="1400" dirty="0" smtClean="0"/>
              <a:t>]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181959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DryOS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xd</a:t>
            </a:r>
            <a:r>
              <a:rPr lang="en-US" dirty="0" smtClean="0"/>
              <a:t> – memory dump, </a:t>
            </a:r>
            <a:r>
              <a:rPr lang="en-US" dirty="0" err="1" smtClean="0"/>
              <a:t>xm</a:t>
            </a:r>
            <a:r>
              <a:rPr lang="en-US" dirty="0" smtClean="0"/>
              <a:t> – memory modify</a:t>
            </a:r>
          </a:p>
          <a:p>
            <a:pPr lvl="1"/>
            <a:r>
              <a:rPr lang="en-US" dirty="0" smtClean="0"/>
              <a:t>Playing about with </a:t>
            </a:r>
            <a:r>
              <a:rPr lang="en-US" dirty="0" err="1" smtClean="0"/>
              <a:t>xd</a:t>
            </a:r>
            <a:r>
              <a:rPr lang="en-US" dirty="0" smtClean="0"/>
              <a:t>, eventually crash it: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1043608" y="2130623"/>
            <a:ext cx="603940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Dry&gt; 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xd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 45800000 20 b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   0  1  2  3  4  5  6  7  8  9  a  b  c  d  e  f  0123456789abcdef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--- Error User Exception ---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]:A0          0x9f946a74         A8          0x9f95cb44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]:A1          0x1fc979e0         A9          0x0000005f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]:A2          0x45800000         A10         0x0000000a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]:A3          0x1fa39d40         A11         0x45800000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]:A4          0x00000001         A12         0x1fd9c708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]:A5          0x00000000         A13   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]:A6          0x1fc979e0         A14         0x00000010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]:A7          0x00000002         A15   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]:PS          0x00060130         EXCAUSE     0x00000003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]:EPC1        0x1f95cb79         EPC2  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]:WINDOWBASE  0x00000007         WINDOWSTART 0x00000080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]:EPC         0xc283c9fe         EPS   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]:EXCSAVE1    0x1fa39d40         EXCSAVE2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]:LBEG        0x1fa1f404         LEND        0x1fa1f40e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]:LCOUNT      0x9fa247b5         SAR         0x00000019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]:IBREAKENA   0x00000000         EXCVADDR    0x45800000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]:DDR         0x00000000         DEBUGCAUSE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]:IBREAKA0    0x00000000         IBREAKA1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]:DBREAKA0    0x00000000         DBREAKA1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]:DEPC        0x00000000         EPS2  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]:INTERRUPT   0x00000001         INTENABLE   0x00000002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]:CCOUNT      0xe46dccc9         ICOUNT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]:ICOUNTLEVEL 0x00000000</a:t>
            </a:r>
          </a:p>
        </p:txBody>
      </p:sp>
      <p:sp>
        <p:nvSpPr>
          <p:cNvPr id="6" name="Line Callout 1 (Accent Bar) 5"/>
          <p:cNvSpPr/>
          <p:nvPr/>
        </p:nvSpPr>
        <p:spPr>
          <a:xfrm>
            <a:off x="6444208" y="3772636"/>
            <a:ext cx="1872208" cy="612648"/>
          </a:xfrm>
          <a:prstGeom prst="accentCallout1">
            <a:avLst>
              <a:gd name="adj1" fmla="val 18750"/>
              <a:gd name="adj2" fmla="val -8333"/>
              <a:gd name="adj3" fmla="val 58069"/>
              <a:gd name="adj4" fmla="val -8967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Register names – very interesting!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2525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Firmware dumping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Dumping out memory using </a:t>
            </a:r>
            <a:r>
              <a:rPr lang="en-US" dirty="0" err="1" smtClean="0"/>
              <a:t>xd</a:t>
            </a:r>
            <a:r>
              <a:rPr lang="en-US" dirty="0" smtClean="0"/>
              <a:t> is interesting, but I want more data</a:t>
            </a:r>
          </a:p>
          <a:p>
            <a:r>
              <a:rPr lang="en-US" dirty="0" smtClean="0"/>
              <a:t>…what about those Serial Flash chips?</a:t>
            </a:r>
          </a:p>
          <a:p>
            <a:pPr lvl="1"/>
            <a:r>
              <a:rPr lang="en-US" dirty="0" smtClean="0"/>
              <a:t>Data sheet is readily available, including protocols</a:t>
            </a:r>
          </a:p>
          <a:p>
            <a:pPr lvl="1"/>
            <a:r>
              <a:rPr lang="en-US" dirty="0" err="1" smtClean="0"/>
              <a:t>Desolder</a:t>
            </a:r>
            <a:r>
              <a:rPr lang="en-US" dirty="0" smtClean="0"/>
              <a:t> from board, connect to some wires</a:t>
            </a:r>
          </a:p>
          <a:p>
            <a:pPr lvl="1"/>
            <a:r>
              <a:rPr lang="en-US" dirty="0" smtClean="0"/>
              <a:t>Put on breadboard with an AVR microcontroller</a:t>
            </a:r>
          </a:p>
          <a:p>
            <a:pPr lvl="1"/>
            <a:r>
              <a:rPr lang="en-US" dirty="0" smtClean="0"/>
              <a:t>Write some code to retrieve data from Flash, and dump over a serial connection to my desktop</a:t>
            </a:r>
          </a:p>
          <a:p>
            <a:pPr lvl="1"/>
            <a:r>
              <a:rPr lang="en-US" dirty="0" smtClean="0"/>
              <a:t>Put the IC back on the board</a:t>
            </a:r>
          </a:p>
          <a:p>
            <a:r>
              <a:rPr lang="en-US" dirty="0" smtClean="0"/>
              <a:t>Now we can do some serious analysis of the firmware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8093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My setup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4" b="11056"/>
          <a:stretch/>
        </p:blipFill>
        <p:spPr>
          <a:xfrm>
            <a:off x="539552" y="1124744"/>
            <a:ext cx="8054544" cy="49502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66126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Firmware dumping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Firmware will contain code and data (binary and text)</a:t>
            </a:r>
          </a:p>
          <a:p>
            <a:r>
              <a:rPr lang="en-US" dirty="0" smtClean="0"/>
              <a:t>Dump out all the string data – lots of info there</a:t>
            </a:r>
          </a:p>
          <a:p>
            <a:pPr lvl="1"/>
            <a:r>
              <a:rPr lang="en-US" dirty="0" smtClean="0"/>
              <a:t>Strings from </a:t>
            </a:r>
            <a:r>
              <a:rPr lang="en-US" dirty="0" err="1" smtClean="0"/>
              <a:t>zlib</a:t>
            </a:r>
            <a:r>
              <a:rPr lang="en-US" dirty="0" smtClean="0"/>
              <a:t> code + compressed data → write a script to decompress the deflated blobs</a:t>
            </a:r>
          </a:p>
          <a:p>
            <a:r>
              <a:rPr lang="en-US" dirty="0" smtClean="0"/>
              <a:t>What about the executable code?</a:t>
            </a:r>
          </a:p>
          <a:p>
            <a:pPr lvl="1"/>
            <a:r>
              <a:rPr lang="en-US" dirty="0" smtClean="0"/>
              <a:t>Sometimes you can tell from the hex dump</a:t>
            </a:r>
          </a:p>
          <a:p>
            <a:pPr lvl="1"/>
            <a:r>
              <a:rPr lang="en-US" dirty="0" smtClean="0"/>
              <a:t>Repeated patterns every 4 bytes suggests 4-byte instructions (RISC, e.g. MIPS, SPARC, ARM)</a:t>
            </a:r>
          </a:p>
          <a:p>
            <a:pPr lvl="1"/>
            <a:r>
              <a:rPr lang="en-US" dirty="0" smtClean="0"/>
              <a:t>Try googling a few dozen bytes of hex code</a:t>
            </a:r>
          </a:p>
          <a:p>
            <a:pPr lvl="1"/>
            <a:r>
              <a:rPr lang="en-US" dirty="0" smtClean="0"/>
              <a:t>Try disassembling using different tools</a:t>
            </a:r>
          </a:p>
          <a:p>
            <a:pPr lvl="1"/>
            <a:r>
              <a:rPr lang="en-US" dirty="0" smtClean="0">
                <a:hlinkClick r:id="rId2" action="ppaction://hlinkfile"/>
              </a:rPr>
              <a:t>onlinedisassembler.com</a:t>
            </a:r>
            <a:r>
              <a:rPr lang="en-US" dirty="0" smtClean="0"/>
              <a:t> lets you choose from dozens of processors</a:t>
            </a:r>
          </a:p>
          <a:p>
            <a:r>
              <a:rPr lang="en-US" dirty="0" smtClean="0"/>
              <a:t>I identified ARM code + unknown code</a:t>
            </a:r>
          </a:p>
          <a:p>
            <a:r>
              <a:rPr lang="en-US" dirty="0" smtClean="0"/>
              <a:t>Remember the register names I found?</a:t>
            </a:r>
          </a:p>
          <a:p>
            <a:pPr lvl="1"/>
            <a:r>
              <a:rPr lang="en-US" dirty="0" smtClean="0"/>
              <a:t>They provided the clue that the other code was for a “Relax” processor</a:t>
            </a:r>
          </a:p>
          <a:p>
            <a:r>
              <a:rPr lang="en-US" dirty="0" smtClean="0"/>
              <a:t>Downloaded </a:t>
            </a:r>
            <a:r>
              <a:rPr lang="en-US" dirty="0" err="1" smtClean="0"/>
              <a:t>gcc</a:t>
            </a:r>
            <a:r>
              <a:rPr lang="en-US" dirty="0" smtClean="0"/>
              <a:t> cross-compiler tools for both architectures</a:t>
            </a:r>
          </a:p>
          <a:p>
            <a:r>
              <a:rPr lang="en-US" dirty="0" smtClean="0"/>
              <a:t>Code disassembly gives clues about relevant address spaces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2190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Agenda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Before you start…</a:t>
            </a:r>
          </a:p>
          <a:p>
            <a:r>
              <a:rPr lang="en-US" dirty="0" smtClean="0"/>
              <a:t>Background investigation</a:t>
            </a:r>
          </a:p>
          <a:p>
            <a:r>
              <a:rPr lang="en-US" dirty="0" smtClean="0"/>
              <a:t>Gaining entry</a:t>
            </a:r>
          </a:p>
          <a:p>
            <a:r>
              <a:rPr lang="en-US" dirty="0" smtClean="0"/>
              <a:t>Extracting the firmware</a:t>
            </a:r>
          </a:p>
          <a:p>
            <a:r>
              <a:rPr lang="en-US" dirty="0" smtClean="0"/>
              <a:t>Analysis</a:t>
            </a:r>
          </a:p>
          <a:p>
            <a:r>
              <a:rPr lang="en-US" dirty="0" smtClean="0"/>
              <a:t>What next?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8602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Constructing a memory map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1296144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I divided the address space up into 16M chunks and started working out what data (if any) was in each</a:t>
            </a:r>
          </a:p>
          <a:p>
            <a:pPr lvl="1"/>
            <a:r>
              <a:rPr lang="en-US" dirty="0" smtClean="0"/>
              <a:t>There is some element of trial and error</a:t>
            </a:r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1094152"/>
              </p:ext>
            </p:extLst>
          </p:nvPr>
        </p:nvGraphicFramePr>
        <p:xfrm>
          <a:off x="1547664" y="2492896"/>
          <a:ext cx="5651504" cy="3314700"/>
        </p:xfrm>
        <a:graphic>
          <a:graphicData uri="http://schemas.openxmlformats.org/drawingml/2006/table">
            <a:tbl>
              <a:tblPr/>
              <a:tblGrid>
                <a:gridCol w="615386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703298"/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Flash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Hardware?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RAM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ROM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invalid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EEPROM?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374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Constructing a memory map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 I built up my understanding, I would dump out 16M blocks using </a:t>
            </a:r>
            <a:r>
              <a:rPr lang="en-US" dirty="0" err="1" smtClean="0"/>
              <a:t>xd</a:t>
            </a:r>
            <a:r>
              <a:rPr lang="en-US" dirty="0" smtClean="0"/>
              <a:t> and save to disk</a:t>
            </a:r>
          </a:p>
          <a:p>
            <a:pPr lvl="1"/>
            <a:r>
              <a:rPr lang="en-US" dirty="0" smtClean="0"/>
              <a:t>This gave me access to RAM and ROM, as well as the Flash-based data</a:t>
            </a:r>
          </a:p>
          <a:p>
            <a:pPr lvl="1"/>
            <a:r>
              <a:rPr lang="en-US" dirty="0" smtClean="0"/>
              <a:t>So, this gives me complete access to the Relax side of the dual-CPU device</a:t>
            </a:r>
          </a:p>
          <a:p>
            <a:pPr lvl="1"/>
            <a:r>
              <a:rPr lang="en-US" dirty="0" smtClean="0"/>
              <a:t>I’ve written a bunch of scripts that disassemble code and annotate functions that I’ve worked out</a:t>
            </a:r>
          </a:p>
          <a:p>
            <a:pPr lvl="2"/>
            <a:r>
              <a:rPr lang="en-US" dirty="0" smtClean="0"/>
              <a:t>(I’ve identified about 250 functions out of 6600)</a:t>
            </a:r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609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to next?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First, I need to unbrick the printer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It would be nice to get access to the ARM processor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Presumably J402 is the way in, but it doesn’t respond in the same way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Maybe introduce some non-trivial changes to the OS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Ideal goal is to work out a way to get entry without a physical connection</a:t>
            </a:r>
            <a:endParaRPr lang="en-US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350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Legalities, ethics, and morals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Is it legal?</a:t>
            </a:r>
            <a:r>
              <a:rPr lang="en-US" baseline="30000" dirty="0" smtClean="0"/>
              <a:t>*</a:t>
            </a:r>
            <a:endParaRPr lang="en-US" dirty="0" smtClean="0"/>
          </a:p>
          <a:p>
            <a:pPr lvl="1"/>
            <a:r>
              <a:rPr lang="en-US" dirty="0" smtClean="0"/>
              <a:t>In some jurisdictions, maybe not. The DMCA in the US is intended to prevent this</a:t>
            </a:r>
          </a:p>
          <a:p>
            <a:pPr lvl="1"/>
            <a:r>
              <a:rPr lang="en-US" dirty="0" smtClean="0"/>
              <a:t>Did you agree to a </a:t>
            </a:r>
            <a:r>
              <a:rPr lang="en-US" dirty="0" err="1" smtClean="0"/>
              <a:t>licence</a:t>
            </a:r>
            <a:r>
              <a:rPr lang="en-US" dirty="0" smtClean="0"/>
              <a:t>?  If so, you probably want to read it…</a:t>
            </a:r>
          </a:p>
          <a:p>
            <a:pPr lvl="1"/>
            <a:r>
              <a:rPr lang="en-US" dirty="0" smtClean="0"/>
              <a:t>Do you actually own the product?</a:t>
            </a:r>
            <a:endParaRPr lang="en-US" dirty="0" smtClean="0"/>
          </a:p>
          <a:p>
            <a:pPr lvl="1"/>
            <a:r>
              <a:rPr lang="en-US" dirty="0" smtClean="0"/>
              <a:t>Are you violating IP laws?</a:t>
            </a:r>
          </a:p>
          <a:p>
            <a:pPr lvl="2"/>
            <a:r>
              <a:rPr lang="en-US" dirty="0" smtClean="0"/>
              <a:t>Copyright? Maybe if you decide to distribute some derived results</a:t>
            </a:r>
          </a:p>
          <a:p>
            <a:pPr lvl="2"/>
            <a:r>
              <a:rPr lang="en-US" dirty="0" smtClean="0"/>
              <a:t>Trademarks and design? Once again, only if you try to copy it</a:t>
            </a:r>
          </a:p>
          <a:p>
            <a:pPr lvl="2"/>
            <a:r>
              <a:rPr lang="en-US" dirty="0" smtClean="0"/>
              <a:t>Patents? This has nothing to do with how you obtain your information</a:t>
            </a:r>
          </a:p>
          <a:p>
            <a:pPr lvl="2"/>
            <a:r>
              <a:rPr lang="en-US" dirty="0" smtClean="0"/>
              <a:t>Are you violating trade secrets? Sure!</a:t>
            </a:r>
          </a:p>
          <a:p>
            <a:pPr marL="180000" lvl="1" indent="0">
              <a:buNone/>
            </a:pPr>
            <a:r>
              <a:rPr lang="en-US" baseline="30000" dirty="0" smtClean="0"/>
              <a:t>*</a:t>
            </a:r>
            <a:r>
              <a:rPr lang="en-US" dirty="0" smtClean="0"/>
              <a:t> IANAL </a:t>
            </a:r>
            <a:endParaRPr lang="en-US" dirty="0" smtClean="0"/>
          </a:p>
          <a:p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9716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Legalities, ethics, and morals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Is it ethical?</a:t>
            </a:r>
          </a:p>
          <a:p>
            <a:pPr lvl="1"/>
            <a:r>
              <a:rPr lang="en-US" dirty="0" smtClean="0"/>
              <a:t>Sure, there is a rich tradition of dismantling technology to see how it works</a:t>
            </a:r>
          </a:p>
          <a:p>
            <a:pPr lvl="1"/>
            <a:r>
              <a:rPr lang="en-US" dirty="0" smtClean="0"/>
              <a:t>As an individual there can be a lot to learn</a:t>
            </a:r>
          </a:p>
          <a:p>
            <a:pPr lvl="1"/>
            <a:r>
              <a:rPr lang="en-US" dirty="0" smtClean="0"/>
              <a:t>You can </a:t>
            </a:r>
            <a:r>
              <a:rPr lang="en-US" dirty="0" err="1" smtClean="0"/>
              <a:t>customise</a:t>
            </a:r>
            <a:r>
              <a:rPr lang="en-US" dirty="0" smtClean="0"/>
              <a:t> a product as you wish</a:t>
            </a:r>
          </a:p>
          <a:p>
            <a:pPr lvl="1"/>
            <a:r>
              <a:rPr lang="en-US" dirty="0" smtClean="0"/>
              <a:t>Assuming you own the product</a:t>
            </a:r>
          </a:p>
          <a:p>
            <a:r>
              <a:rPr lang="en-US" dirty="0" smtClean="0"/>
              <a:t>Is it moral?</a:t>
            </a:r>
          </a:p>
          <a:p>
            <a:pPr lvl="1"/>
            <a:r>
              <a:rPr lang="en-US" dirty="0" smtClean="0"/>
              <a:t>That’s up to you</a:t>
            </a:r>
          </a:p>
          <a:p>
            <a:pPr lvl="1"/>
            <a:r>
              <a:rPr lang="en-US" dirty="0" smtClean="0"/>
              <a:t>What do yo</a:t>
            </a:r>
            <a:r>
              <a:rPr lang="en-US" dirty="0" smtClean="0"/>
              <a:t>u intend to </a:t>
            </a:r>
            <a:r>
              <a:rPr lang="en-US" dirty="0"/>
              <a:t>d</a:t>
            </a:r>
            <a:r>
              <a:rPr lang="en-US" dirty="0" smtClean="0"/>
              <a:t>o with the information?</a:t>
            </a:r>
            <a:endParaRPr lang="en-US" dirty="0" smtClean="0"/>
          </a:p>
          <a:p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845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Some examples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223224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 DD-WRT project takes wireless routers (e.g. Linksys WRT45G) and replaces the firmware with their own</a:t>
            </a:r>
          </a:p>
          <a:p>
            <a:r>
              <a:rPr lang="en-US" dirty="0" smtClean="0"/>
              <a:t>The result is a much more capable and configurable router</a:t>
            </a:r>
          </a:p>
          <a:p>
            <a:r>
              <a:rPr lang="en-US" dirty="0" smtClean="0"/>
              <a:t>Or an opportunity for you to make it do whatever you want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109" y="3284984"/>
            <a:ext cx="2743200" cy="252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170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Some examples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201622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 Canon Hack Developers Kit (CHDK) and Magic Lantern projects enhance the firmware on various models of Canon digital cameras</a:t>
            </a:r>
          </a:p>
          <a:p>
            <a:r>
              <a:rPr lang="en-US" dirty="0" smtClean="0"/>
              <a:t>These offer functionality well beyond what Canon envisage (or wish to provide)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3356992"/>
            <a:ext cx="3431143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356992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Some examples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2448271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My choice of project was the Canon MG5560 printer</a:t>
            </a:r>
          </a:p>
          <a:p>
            <a:pPr lvl="1"/>
            <a:r>
              <a:rPr lang="en-US" dirty="0" smtClean="0"/>
              <a:t>Contains </a:t>
            </a:r>
            <a:r>
              <a:rPr lang="en-US" dirty="0" err="1" smtClean="0"/>
              <a:t>CiSRA</a:t>
            </a:r>
            <a:r>
              <a:rPr lang="en-US" dirty="0" smtClean="0"/>
              <a:t> software</a:t>
            </a:r>
          </a:p>
          <a:p>
            <a:pPr lvl="1"/>
            <a:r>
              <a:rPr lang="en-US" dirty="0" smtClean="0"/>
              <a:t>I don’t know much about the internals</a:t>
            </a:r>
          </a:p>
          <a:p>
            <a:pPr lvl="1"/>
            <a:r>
              <a:rPr lang="en-US" dirty="0" smtClean="0"/>
              <a:t>Actually, I know next to nothing, so I’m starting from scratch</a:t>
            </a:r>
          </a:p>
          <a:p>
            <a:pPr lvl="1"/>
            <a:r>
              <a:rPr lang="en-US" dirty="0" smtClean="0"/>
              <a:t>I didn’t rely on the few tidbits that I did know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586" y="3405977"/>
            <a:ext cx="3644822" cy="266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753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Know your opponent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Google around for </a:t>
            </a:r>
            <a:r>
              <a:rPr lang="en-US" dirty="0" smtClean="0"/>
              <a:t>background information</a:t>
            </a:r>
          </a:p>
          <a:p>
            <a:pPr lvl="1"/>
            <a:r>
              <a:rPr lang="en-US" dirty="0" smtClean="0"/>
              <a:t>Sometimes the manufacturer will reveal some useful details- l</a:t>
            </a:r>
            <a:r>
              <a:rPr lang="en-US" dirty="0" smtClean="0"/>
              <a:t>ook at the product specs</a:t>
            </a:r>
          </a:p>
          <a:p>
            <a:pPr lvl="1"/>
            <a:r>
              <a:rPr lang="en-US" dirty="0" smtClean="0"/>
              <a:t>Maybe other people have done some investigation</a:t>
            </a:r>
          </a:p>
          <a:p>
            <a:pPr lvl="1"/>
            <a:r>
              <a:rPr lang="en-US" dirty="0" smtClean="0"/>
              <a:t>Look at similar products</a:t>
            </a:r>
          </a:p>
          <a:p>
            <a:pPr lvl="1"/>
            <a:r>
              <a:rPr lang="en-US" dirty="0" smtClean="0"/>
              <a:t>For older products you can often find a service manual online</a:t>
            </a:r>
          </a:p>
          <a:p>
            <a:r>
              <a:rPr lang="en-US" dirty="0"/>
              <a:t>Look at the product capabilities. The MG5560 has:</a:t>
            </a:r>
          </a:p>
          <a:p>
            <a:pPr lvl="1"/>
            <a:r>
              <a:rPr lang="en-US" dirty="0"/>
              <a:t>Wireless networking</a:t>
            </a:r>
          </a:p>
          <a:p>
            <a:pPr lvl="1"/>
            <a:r>
              <a:rPr lang="en-US" dirty="0"/>
              <a:t>Scanner</a:t>
            </a:r>
          </a:p>
          <a:p>
            <a:pPr lvl="1"/>
            <a:r>
              <a:rPr lang="en-US" dirty="0"/>
              <a:t>Print from LAN and Cloud</a:t>
            </a:r>
          </a:p>
          <a:p>
            <a:pPr lvl="1"/>
            <a:r>
              <a:rPr lang="en-US" dirty="0"/>
              <a:t>Web server for local access</a:t>
            </a:r>
          </a:p>
          <a:p>
            <a:pPr lvl="1"/>
            <a:r>
              <a:rPr lang="en-US" dirty="0"/>
              <a:t>Web client for printing from Picasa, Flickr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Updateable firmware (directly over the net)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792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Know your opponent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Open it up and have a look at the main board[s]</a:t>
            </a:r>
          </a:p>
          <a:p>
            <a:pPr lvl="1"/>
            <a:r>
              <a:rPr lang="en-US" dirty="0" smtClean="0"/>
              <a:t>Is there anything interesting written on the board?</a:t>
            </a:r>
          </a:p>
          <a:p>
            <a:pPr lvl="1"/>
            <a:r>
              <a:rPr lang="en-US" dirty="0" smtClean="0"/>
              <a:t>Look up the major part numbers on the internet; you probably won’t find some of them</a:t>
            </a:r>
          </a:p>
          <a:p>
            <a:pPr lvl="2"/>
            <a:r>
              <a:rPr lang="en-US" dirty="0" smtClean="0"/>
              <a:t>Custom ASICs will have no data</a:t>
            </a:r>
          </a:p>
          <a:p>
            <a:pPr lvl="2"/>
            <a:r>
              <a:rPr lang="en-US" dirty="0" smtClean="0"/>
              <a:t>Sometimes parts are rebranded for a company</a:t>
            </a:r>
          </a:p>
          <a:p>
            <a:pPr lvl="2"/>
            <a:r>
              <a:rPr lang="en-US" dirty="0" smtClean="0"/>
              <a:t>Sometimes parts are created specifically for a company</a:t>
            </a:r>
          </a:p>
          <a:p>
            <a:pPr lvl="2"/>
            <a:r>
              <a:rPr lang="en-US" dirty="0" smtClean="0"/>
              <a:t>Smaller parts often have abbreviated part codes</a:t>
            </a:r>
          </a:p>
          <a:p>
            <a:pPr lvl="2"/>
            <a:r>
              <a:rPr lang="en-US" dirty="0" smtClean="0"/>
              <a:t>Sometimes part numbers are sanded off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57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emg-cc-b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7192</TotalTime>
  <Words>1995</Words>
  <Application>Microsoft Office PowerPoint</Application>
  <PresentationFormat>On-screen Show (4:3)</PresentationFormat>
  <Paragraphs>538</Paragraphs>
  <Slides>22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semg-cc-by</vt:lpstr>
      <vt:lpstr>Flow</vt:lpstr>
      <vt:lpstr>Reverse Engineering Embedded Hardware</vt:lpstr>
      <vt:lpstr>Agenda</vt:lpstr>
      <vt:lpstr>Legalities, ethics, and morals</vt:lpstr>
      <vt:lpstr>Legalities, ethics, and morals</vt:lpstr>
      <vt:lpstr>Some examples</vt:lpstr>
      <vt:lpstr>Some examples</vt:lpstr>
      <vt:lpstr>Some examples</vt:lpstr>
      <vt:lpstr>Know your opponent</vt:lpstr>
      <vt:lpstr>Know your opponent</vt:lpstr>
      <vt:lpstr>MG5560 main board</vt:lpstr>
      <vt:lpstr>MG5560 main board</vt:lpstr>
      <vt:lpstr>Methods of attack</vt:lpstr>
      <vt:lpstr>Looking for JTAG / Serial ports</vt:lpstr>
      <vt:lpstr>Unpopulated headers</vt:lpstr>
      <vt:lpstr>J401 serial port</vt:lpstr>
      <vt:lpstr>DryOS</vt:lpstr>
      <vt:lpstr>Firmware dumping</vt:lpstr>
      <vt:lpstr>My setup</vt:lpstr>
      <vt:lpstr>Firmware dumping</vt:lpstr>
      <vt:lpstr>Constructing a memory map</vt:lpstr>
      <vt:lpstr>Constructing a memory map</vt:lpstr>
      <vt:lpstr>Where to next?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Software Development – part I</dc:title>
  <dc:creator>Rolfe</dc:creator>
  <cp:lastModifiedBy>Rolfe</cp:lastModifiedBy>
  <cp:revision>125</cp:revision>
  <cp:lastPrinted>2014-06-22T05:09:18Z</cp:lastPrinted>
  <dcterms:created xsi:type="dcterms:W3CDTF">2014-02-17T09:24:27Z</dcterms:created>
  <dcterms:modified xsi:type="dcterms:W3CDTF">2014-06-24T08:22:55Z</dcterms:modified>
</cp:coreProperties>
</file>

<file path=docProps/thumbnail.jpeg>
</file>